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6" r:id="rId2"/>
    <p:sldId id="337" r:id="rId3"/>
    <p:sldId id="327" r:id="rId4"/>
    <p:sldId id="335" r:id="rId5"/>
    <p:sldId id="339" r:id="rId6"/>
    <p:sldId id="329" r:id="rId7"/>
    <p:sldId id="330" r:id="rId8"/>
    <p:sldId id="338" r:id="rId9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Campbell, Anne" initials="CA" lastIdx="150" clrIdx="0">
    <p:extLst/>
  </p:cmAuthor>
  <p:cmAuthor id="4" name="aborek" initials="AB" lastIdx="1" clrIdx="1">
    <p:extLst>
      <p:ext uri="{19B8F6BF-5375-455C-9EA6-DF929625EA0E}">
        <p15:presenceInfo xmlns:p15="http://schemas.microsoft.com/office/powerpoint/2012/main" userId="aborek" providerId="None"/>
      </p:ext>
    </p:extLst>
  </p:cmAuthor>
  <p:cmAuthor id="5" name="Sarah Tonkin-Crine" initials="ST" lastIdx="1" clrIdx="2">
    <p:extLst>
      <p:ext uri="{19B8F6BF-5375-455C-9EA6-DF929625EA0E}">
        <p15:presenceInfo xmlns:p15="http://schemas.microsoft.com/office/powerpoint/2012/main" userId="S-1-5-21-1417474546-115231183-10005372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92336" autoAdjust="0"/>
  </p:normalViewPr>
  <p:slideViewPr>
    <p:cSldViewPr>
      <p:cViewPr varScale="1">
        <p:scale>
          <a:sx n="103" d="100"/>
          <a:sy n="103" d="100"/>
        </p:scale>
        <p:origin x="16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A257B-93A0-43C6-A779-DB8EFDE7C9F6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A9BC-BF81-4B6A-8CFF-BF11C2324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5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84378-FD77-4BBE-96AE-68DD6A460EA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F8311-D065-4984-95A1-B53211C3B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908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96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950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991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979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00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10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036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4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4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2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94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1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12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9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5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using-delayed-prescrib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64" y="99805"/>
            <a:ext cx="8229600" cy="736907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/>
              <a:t>Guidance for Practice Meeting on Discussing Antibiotics</a:t>
            </a:r>
            <a:endParaRPr lang="en-GB" sz="2600" b="1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7776864" cy="5832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800" dirty="0"/>
              <a:t>The aim of this slide deck is to help Antibiotic Champions (or whomever leads antimicrobial stewardship at your practice) facilitate a practice meeting to review </a:t>
            </a:r>
            <a:r>
              <a:rPr lang="en-GB" sz="1800" b="1" dirty="0">
                <a:solidFill>
                  <a:srgbClr val="FF0000"/>
                </a:solidFill>
              </a:rPr>
              <a:t>using back-up / delayed antibiotic prescriptions</a:t>
            </a:r>
            <a:r>
              <a:rPr lang="en-GB" sz="1800" dirty="0"/>
              <a:t>.</a:t>
            </a:r>
          </a:p>
          <a:p>
            <a:pPr>
              <a:spcBef>
                <a:spcPts val="600"/>
              </a:spcBef>
            </a:pPr>
            <a:endParaRPr lang="en-GB" sz="1800" dirty="0"/>
          </a:p>
          <a:p>
            <a:r>
              <a:rPr lang="en-GB" sz="1800" dirty="0"/>
              <a:t>The slides contain a summary of information about this strategy: </a:t>
            </a:r>
          </a:p>
          <a:p>
            <a:pPr lvl="1"/>
            <a:r>
              <a:rPr lang="en-GB" sz="1800" dirty="0"/>
              <a:t>Why and how to use back-up/delayed antibiotic prescriptions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Suggestions for use: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this slide deck 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</a:t>
            </a:r>
            <a:r>
              <a:rPr lang="en-GB" sz="1800" dirty="0">
                <a:hlinkClick r:id="rId3"/>
              </a:rPr>
              <a:t>https://antibioticoptimisation.web.ox.ac.uk/</a:t>
            </a:r>
            <a:endParaRPr lang="en-GB" sz="1800" dirty="0"/>
          </a:p>
          <a:p>
            <a:pPr lvl="1">
              <a:buFontTx/>
              <a:buChar char="-"/>
            </a:pPr>
            <a:r>
              <a:rPr lang="en-GB" sz="1800" dirty="0"/>
              <a:t>Email the slides to all practice staff after the meeting &amp; discuss them with those who couldn’t attend</a:t>
            </a:r>
          </a:p>
          <a:p>
            <a:pPr marL="457200" lvl="1" indent="0">
              <a:buNone/>
            </a:pPr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05514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16" y="2325652"/>
            <a:ext cx="8760279" cy="3607887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800" cap="none" dirty="0">
                <a:solidFill>
                  <a:srgbClr val="C00000"/>
                </a:solidFill>
                <a:ea typeface="+mn-ea"/>
                <a:cs typeface="+mn-cs"/>
              </a:rPr>
              <a:t>Using back-up / delayed antibiotic prescriptions</a:t>
            </a: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200" b="0" cap="none" dirty="0">
                <a:solidFill>
                  <a:prstClr val="black"/>
                </a:solidFill>
                <a:hlinkClick r:id="rId3"/>
              </a:rPr>
              <a:t>Antibiotic Optimisation </a:t>
            </a:r>
            <a:r>
              <a:rPr lang="en-GB" sz="2200" b="0" cap="none" dirty="0">
                <a:solidFill>
                  <a:prstClr val="black"/>
                </a:solidFill>
              </a:rPr>
              <a:t>online resources </a:t>
            </a:r>
            <a:r>
              <a:rPr lang="en-GB" sz="1400" b="0" cap="none" dirty="0">
                <a:solidFill>
                  <a:prstClr val="black"/>
                </a:solidFill>
              </a:rPr>
              <a:t>(</a:t>
            </a:r>
            <a:r>
              <a:rPr lang="en-GB" sz="1400" b="0" dirty="0">
                <a:hlinkClick r:id="rId3"/>
              </a:rPr>
              <a:t>https://antibioticoptimisation.web.ox.ac.uk/</a:t>
            </a:r>
            <a:r>
              <a:rPr lang="en-GB" sz="1400" b="0" dirty="0"/>
              <a:t>)</a:t>
            </a:r>
            <a: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en-GB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05" y="1529805"/>
            <a:ext cx="7772400" cy="780107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Practice meeting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94" y="6048673"/>
            <a:ext cx="1550947" cy="711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111" y="6165303"/>
            <a:ext cx="1707921" cy="590787"/>
          </a:xfrm>
          <a:prstGeom prst="rect">
            <a:avLst/>
          </a:prstGeom>
        </p:spPr>
      </p:pic>
      <p:pic>
        <p:nvPicPr>
          <p:cNvPr id="14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802" y="6064721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00392" y="638132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V1 Oct 2019</a:t>
            </a:r>
          </a:p>
        </p:txBody>
      </p:sp>
    </p:spTree>
    <p:extLst>
      <p:ext uri="{BB962C8B-B14F-4D97-AF65-F5344CB8AC3E}">
        <p14:creationId xmlns:p14="http://schemas.microsoft.com/office/powerpoint/2010/main" val="351749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dirty="0"/>
              <a:t>Using back-up/delayed antibiotic prescriptions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56244" cy="374441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WHY?</a:t>
            </a:r>
            <a:r>
              <a:rPr lang="en-GB" sz="2000" dirty="0"/>
              <a:t> </a:t>
            </a:r>
          </a:p>
          <a:p>
            <a:r>
              <a:rPr lang="en-GB" sz="2400" dirty="0"/>
              <a:t>Useful in case of uncertainty whether immediate antibiotic is needed at that point in time</a:t>
            </a:r>
            <a:endParaRPr lang="en-GB" sz="2200" dirty="0"/>
          </a:p>
          <a:p>
            <a:r>
              <a:rPr lang="en-GB" sz="2200" dirty="0"/>
              <a:t>Reduce re-consultations </a:t>
            </a:r>
            <a:r>
              <a:rPr lang="en-GB" sz="2000" dirty="0"/>
              <a:t>(and ‘doctor shopping’ or visits to OOH, A&amp;E)</a:t>
            </a:r>
            <a:r>
              <a:rPr lang="en-GB" sz="2200" dirty="0"/>
              <a:t> </a:t>
            </a:r>
          </a:p>
          <a:p>
            <a:r>
              <a:rPr lang="en-GB" sz="2200" dirty="0"/>
              <a:t>Prevent complications </a:t>
            </a:r>
            <a:r>
              <a:rPr lang="en-GB" sz="2000" dirty="0"/>
              <a:t>(as effectively as immediate antibiotic)</a:t>
            </a:r>
          </a:p>
          <a:p>
            <a:r>
              <a:rPr lang="en-GB" sz="2200" dirty="0"/>
              <a:t>Reduce patient use of antibiotics</a:t>
            </a:r>
          </a:p>
          <a:p>
            <a:pPr lvl="1"/>
            <a:r>
              <a:rPr lang="en-GB" sz="2000" dirty="0"/>
              <a:t>Only </a:t>
            </a:r>
            <a:r>
              <a:rPr lang="en-GB" sz="2000" b="1" dirty="0">
                <a:solidFill>
                  <a:srgbClr val="FF0000"/>
                </a:solidFill>
              </a:rPr>
              <a:t>one third </a:t>
            </a:r>
            <a:r>
              <a:rPr lang="en-GB" sz="2000" dirty="0"/>
              <a:t>of patients use antibiotics when given a back-up prescription</a:t>
            </a:r>
          </a:p>
          <a:p>
            <a:r>
              <a:rPr lang="en-GB" sz="2200" dirty="0"/>
              <a:t>Increase patient’s ability to self-manage infections</a:t>
            </a:r>
          </a:p>
        </p:txBody>
      </p:sp>
    </p:spTree>
    <p:extLst>
      <p:ext uri="{BB962C8B-B14F-4D97-AF65-F5344CB8AC3E}">
        <p14:creationId xmlns:p14="http://schemas.microsoft.com/office/powerpoint/2010/main" val="217194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56244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WHEN?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r>
              <a:rPr lang="en-GB" sz="2200" dirty="0"/>
              <a:t>Back-up/delayed (rather than immediate) antibiotic prescriptions </a:t>
            </a:r>
            <a:br>
              <a:rPr lang="en-GB" sz="2200" dirty="0"/>
            </a:br>
            <a:r>
              <a:rPr lang="en-GB" sz="2200" dirty="0"/>
              <a:t>may be particularly helpful when:</a:t>
            </a:r>
          </a:p>
          <a:p>
            <a:r>
              <a:rPr lang="en-GB" sz="2200" dirty="0"/>
              <a:t>You are </a:t>
            </a:r>
            <a:r>
              <a:rPr lang="en-GB" sz="2200" b="1" dirty="0"/>
              <a:t>uncertain about how an infection might progress</a:t>
            </a:r>
            <a:r>
              <a:rPr lang="en-GB" sz="2200" dirty="0"/>
              <a:t>.</a:t>
            </a:r>
          </a:p>
          <a:p>
            <a:r>
              <a:rPr lang="en-GB" sz="2200" dirty="0"/>
              <a:t>The </a:t>
            </a:r>
            <a:r>
              <a:rPr lang="en-GB" sz="2200" b="1" dirty="0"/>
              <a:t>patient remains concerned</a:t>
            </a:r>
            <a:r>
              <a:rPr lang="en-GB" sz="2200" dirty="0"/>
              <a:t> about illness progression despite you discussing antibiotics.</a:t>
            </a:r>
          </a:p>
          <a:p>
            <a:r>
              <a:rPr lang="en-GB" sz="2200" dirty="0"/>
              <a:t>You are concerned that patient may need antibiotics when they will have </a:t>
            </a:r>
            <a:r>
              <a:rPr lang="en-GB" sz="2200" b="1" dirty="0"/>
              <a:t>limited access to medical care</a:t>
            </a:r>
            <a:r>
              <a:rPr lang="en-GB" sz="2200" dirty="0"/>
              <a:t>.</a:t>
            </a:r>
          </a:p>
          <a:p>
            <a:pPr marL="0" indent="0">
              <a:buNone/>
            </a:pPr>
            <a:endParaRPr lang="en-GB" sz="22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/>
              <a:t>Using back-up/delayed antibiotic prescriptions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1736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820472" cy="594928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HOW to explain? </a:t>
            </a:r>
          </a:p>
          <a:p>
            <a:pPr>
              <a:spcBef>
                <a:spcPts val="600"/>
              </a:spcBef>
            </a:pPr>
            <a:r>
              <a:rPr lang="en-GB" sz="1700" dirty="0"/>
              <a:t>Patients are likely to better understand and accept a back-up/delayed antibiotic prescription if, in addition to CHESTSSS (especially Timeline, Shortcomings, Self-care, Safety-netting) you provide:</a:t>
            </a:r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dirty="0"/>
          </a:p>
          <a:p>
            <a:pPr>
              <a:spcBef>
                <a:spcPts val="600"/>
              </a:spcBef>
            </a:pPr>
            <a:endParaRPr lang="en-GB" sz="1700" b="1" dirty="0"/>
          </a:p>
          <a:p>
            <a:pPr>
              <a:spcBef>
                <a:spcPts val="600"/>
              </a:spcBef>
            </a:pPr>
            <a:endParaRPr lang="en-GB" sz="17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83038" y="2505749"/>
            <a:ext cx="8777923" cy="2989502"/>
            <a:chOff x="183038" y="1340770"/>
            <a:chExt cx="8777923" cy="2191787"/>
          </a:xfrm>
        </p:grpSpPr>
        <p:sp>
          <p:nvSpPr>
            <p:cNvPr id="11" name="Freeform 10"/>
            <p:cNvSpPr/>
            <p:nvPr/>
          </p:nvSpPr>
          <p:spPr>
            <a:xfrm>
              <a:off x="183038" y="1340770"/>
              <a:ext cx="2300730" cy="1243113"/>
            </a:xfrm>
            <a:custGeom>
              <a:avLst/>
              <a:gdLst>
                <a:gd name="connsiteX0" fmla="*/ 0 w 2080426"/>
                <a:gd name="connsiteY0" fmla="*/ 0 h 1243113"/>
                <a:gd name="connsiteX1" fmla="*/ 1458870 w 2080426"/>
                <a:gd name="connsiteY1" fmla="*/ 0 h 1243113"/>
                <a:gd name="connsiteX2" fmla="*/ 2080426 w 2080426"/>
                <a:gd name="connsiteY2" fmla="*/ 621557 h 1243113"/>
                <a:gd name="connsiteX3" fmla="*/ 1458870 w 2080426"/>
                <a:gd name="connsiteY3" fmla="*/ 1243113 h 1243113"/>
                <a:gd name="connsiteX4" fmla="*/ 0 w 2080426"/>
                <a:gd name="connsiteY4" fmla="*/ 1243113 h 1243113"/>
                <a:gd name="connsiteX5" fmla="*/ 621557 w 2080426"/>
                <a:gd name="connsiteY5" fmla="*/ 621557 h 1243113"/>
                <a:gd name="connsiteX6" fmla="*/ 0 w 2080426"/>
                <a:gd name="connsiteY6" fmla="*/ 0 h 1243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0426" h="1243113">
                  <a:moveTo>
                    <a:pt x="0" y="0"/>
                  </a:moveTo>
                  <a:lnTo>
                    <a:pt x="1458870" y="0"/>
                  </a:lnTo>
                  <a:lnTo>
                    <a:pt x="2080426" y="621557"/>
                  </a:lnTo>
                  <a:lnTo>
                    <a:pt x="1458870" y="1243113"/>
                  </a:lnTo>
                  <a:lnTo>
                    <a:pt x="0" y="1243113"/>
                  </a:lnTo>
                  <a:lnTo>
                    <a:pt x="621557" y="6215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5687" tIns="12065" rIns="621556" bIns="1206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900" kern="1200" dirty="0"/>
                <a:t>1. Reasons for giving it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993009" y="1346390"/>
              <a:ext cx="6967952" cy="1231873"/>
            </a:xfrm>
            <a:custGeom>
              <a:avLst/>
              <a:gdLst>
                <a:gd name="connsiteX0" fmla="*/ 0 w 6967952"/>
                <a:gd name="connsiteY0" fmla="*/ 0 h 1231873"/>
                <a:gd name="connsiteX1" fmla="*/ 6352016 w 6967952"/>
                <a:gd name="connsiteY1" fmla="*/ 0 h 1231873"/>
                <a:gd name="connsiteX2" fmla="*/ 6967952 w 6967952"/>
                <a:gd name="connsiteY2" fmla="*/ 615937 h 1231873"/>
                <a:gd name="connsiteX3" fmla="*/ 6352016 w 6967952"/>
                <a:gd name="connsiteY3" fmla="*/ 1231873 h 1231873"/>
                <a:gd name="connsiteX4" fmla="*/ 0 w 6967952"/>
                <a:gd name="connsiteY4" fmla="*/ 1231873 h 1231873"/>
                <a:gd name="connsiteX5" fmla="*/ 615937 w 6967952"/>
                <a:gd name="connsiteY5" fmla="*/ 615937 h 1231873"/>
                <a:gd name="connsiteX6" fmla="*/ 0 w 6967952"/>
                <a:gd name="connsiteY6" fmla="*/ 0 h 123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67952" h="1231873">
                  <a:moveTo>
                    <a:pt x="0" y="0"/>
                  </a:moveTo>
                  <a:lnTo>
                    <a:pt x="6352016" y="0"/>
                  </a:lnTo>
                  <a:lnTo>
                    <a:pt x="6967952" y="615937"/>
                  </a:lnTo>
                  <a:lnTo>
                    <a:pt x="6352016" y="1231873"/>
                  </a:lnTo>
                  <a:lnTo>
                    <a:pt x="0" y="1231873"/>
                  </a:lnTo>
                  <a:lnTo>
                    <a:pt x="615937" y="61593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6257" tIns="10160" rIns="615936" bIns="10160" numCol="1" spcCol="1270" anchor="ctr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600" dirty="0"/>
                <a:t>R</a:t>
              </a:r>
              <a:r>
                <a:rPr lang="en-GB" sz="1600" b="0" kern="1200" dirty="0"/>
                <a:t>eassure patient that there is no need for an immediate antibiotic prescription;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600" dirty="0"/>
                <a:t>a</a:t>
              </a:r>
              <a:r>
                <a:rPr lang="en-GB" sz="1600" b="0" kern="1200" dirty="0"/>
                <a:t>cknowledge that it</a:t>
              </a:r>
              <a:r>
                <a:rPr lang="en-GB" sz="1600" b="0" kern="1200" baseline="0" dirty="0"/>
                <a:t> is not possible to</a:t>
              </a:r>
              <a:r>
                <a:rPr lang="en-GB" sz="1600" b="0" kern="1200" dirty="0"/>
                <a:t> predict exactly how the illness will progress;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1600" b="0" kern="1200" dirty="0"/>
                <a:t>and that you would like the patient to have access to antibiotics should their symptoms get worse or not improve as expected. </a:t>
              </a:r>
              <a:endParaRPr lang="en-GB" sz="1600" kern="1200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83038" y="2700387"/>
              <a:ext cx="2080426" cy="832170"/>
            </a:xfrm>
            <a:custGeom>
              <a:avLst/>
              <a:gdLst>
                <a:gd name="connsiteX0" fmla="*/ 0 w 2080426"/>
                <a:gd name="connsiteY0" fmla="*/ 0 h 832170"/>
                <a:gd name="connsiteX1" fmla="*/ 1664341 w 2080426"/>
                <a:gd name="connsiteY1" fmla="*/ 0 h 832170"/>
                <a:gd name="connsiteX2" fmla="*/ 2080426 w 2080426"/>
                <a:gd name="connsiteY2" fmla="*/ 416085 h 832170"/>
                <a:gd name="connsiteX3" fmla="*/ 1664341 w 2080426"/>
                <a:gd name="connsiteY3" fmla="*/ 832170 h 832170"/>
                <a:gd name="connsiteX4" fmla="*/ 0 w 2080426"/>
                <a:gd name="connsiteY4" fmla="*/ 832170 h 832170"/>
                <a:gd name="connsiteX5" fmla="*/ 416085 w 2080426"/>
                <a:gd name="connsiteY5" fmla="*/ 416085 h 832170"/>
                <a:gd name="connsiteX6" fmla="*/ 0 w 2080426"/>
                <a:gd name="connsiteY6" fmla="*/ 0 h 83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0426" h="832170">
                  <a:moveTo>
                    <a:pt x="0" y="0"/>
                  </a:moveTo>
                  <a:lnTo>
                    <a:pt x="1664341" y="0"/>
                  </a:lnTo>
                  <a:lnTo>
                    <a:pt x="2080426" y="416085"/>
                  </a:lnTo>
                  <a:lnTo>
                    <a:pt x="1664341" y="832170"/>
                  </a:lnTo>
                  <a:lnTo>
                    <a:pt x="0" y="832170"/>
                  </a:lnTo>
                  <a:lnTo>
                    <a:pt x="416085" y="41608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215" tIns="12065" rIns="416085" bIns="1206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900" kern="1200" dirty="0"/>
                <a:t>2. Specify no. of days to wait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51719" y="2771121"/>
              <a:ext cx="6817205" cy="690701"/>
            </a:xfrm>
            <a:custGeom>
              <a:avLst/>
              <a:gdLst>
                <a:gd name="connsiteX0" fmla="*/ 0 w 6875916"/>
                <a:gd name="connsiteY0" fmla="*/ 0 h 690701"/>
                <a:gd name="connsiteX1" fmla="*/ 6530566 w 6875916"/>
                <a:gd name="connsiteY1" fmla="*/ 0 h 690701"/>
                <a:gd name="connsiteX2" fmla="*/ 6875916 w 6875916"/>
                <a:gd name="connsiteY2" fmla="*/ 345351 h 690701"/>
                <a:gd name="connsiteX3" fmla="*/ 6530566 w 6875916"/>
                <a:gd name="connsiteY3" fmla="*/ 690701 h 690701"/>
                <a:gd name="connsiteX4" fmla="*/ 0 w 6875916"/>
                <a:gd name="connsiteY4" fmla="*/ 690701 h 690701"/>
                <a:gd name="connsiteX5" fmla="*/ 345351 w 6875916"/>
                <a:gd name="connsiteY5" fmla="*/ 345351 h 690701"/>
                <a:gd name="connsiteX6" fmla="*/ 0 w 6875916"/>
                <a:gd name="connsiteY6" fmla="*/ 0 h 69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75916" h="690701">
                  <a:moveTo>
                    <a:pt x="0" y="0"/>
                  </a:moveTo>
                  <a:lnTo>
                    <a:pt x="6530566" y="0"/>
                  </a:lnTo>
                  <a:lnTo>
                    <a:pt x="6875916" y="345351"/>
                  </a:lnTo>
                  <a:lnTo>
                    <a:pt x="6530566" y="690701"/>
                  </a:lnTo>
                  <a:lnTo>
                    <a:pt x="0" y="690701"/>
                  </a:lnTo>
                  <a:lnTo>
                    <a:pt x="345351" y="3453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5671" tIns="10160" rIns="34535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0" kern="1200" dirty="0"/>
                <a:t>Tailor</a:t>
              </a:r>
              <a:r>
                <a:rPr lang="en-GB" sz="1600" b="0" kern="1200" baseline="0" dirty="0"/>
                <a:t> advice</a:t>
              </a:r>
              <a:r>
                <a:rPr lang="en-GB" sz="1600" b="0" kern="1200" dirty="0"/>
                <a:t> to patient’s current experience of infection, prior duration &amp; expected natural history, co-morbidities, &amp; their ability to timely access antibiotics</a:t>
              </a:r>
              <a:endParaRPr lang="en-GB" sz="1600" kern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984883" y="6237312"/>
            <a:ext cx="4392488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Read more on </a:t>
            </a:r>
            <a:r>
              <a:rPr lang="en-GB" sz="1600" dirty="0">
                <a:hlinkClick r:id="rId3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Using back-up/delayed antibiotic prescriptions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91" y="5597890"/>
            <a:ext cx="9044564" cy="4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79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1"/>
            <a:ext cx="8502116" cy="4752528"/>
          </a:xfrm>
        </p:spPr>
        <p:txBody>
          <a:bodyPr>
            <a:normAutofit fontScale="92500"/>
          </a:bodyPr>
          <a:lstStyle/>
          <a:p>
            <a:pPr marL="51435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dirty="0"/>
              <a:t>Give a prescription with </a:t>
            </a:r>
            <a:r>
              <a:rPr lang="en-GB" sz="2400" b="1" dirty="0"/>
              <a:t>advice</a:t>
            </a:r>
            <a:r>
              <a:rPr lang="en-GB" sz="2400" dirty="0"/>
              <a:t> to get it dispensed only if needed</a:t>
            </a:r>
          </a:p>
          <a:p>
            <a:pPr marL="51435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dirty="0"/>
              <a:t>Ask patient to </a:t>
            </a:r>
            <a:r>
              <a:rPr lang="en-GB" sz="2400" b="1" dirty="0"/>
              <a:t>collect</a:t>
            </a:r>
            <a:r>
              <a:rPr lang="en-GB" sz="2400" dirty="0"/>
              <a:t> the prescription from an agreed location</a:t>
            </a:r>
          </a:p>
          <a:p>
            <a:pPr marL="51435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dirty="0"/>
              <a:t>Write a </a:t>
            </a:r>
            <a:r>
              <a:rPr lang="en-GB" sz="2400" b="1" dirty="0"/>
              <a:t>post-dated </a:t>
            </a:r>
            <a:r>
              <a:rPr lang="en-GB" sz="2400" dirty="0"/>
              <a:t>prescription</a:t>
            </a:r>
          </a:p>
          <a:p>
            <a:pPr marL="51435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dirty="0"/>
              <a:t>Ask patient to </a:t>
            </a:r>
            <a:r>
              <a:rPr lang="en-GB" sz="2400" b="1" dirty="0"/>
              <a:t>contact</a:t>
            </a:r>
            <a:r>
              <a:rPr lang="en-GB" sz="2400" dirty="0"/>
              <a:t> the practice again to get the prescription</a:t>
            </a:r>
          </a:p>
          <a:p>
            <a:pPr marL="51435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dirty="0"/>
              <a:t>Ask patient to collect antibiotic now but only use if needed.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1900" dirty="0"/>
              <a:t>Trial evidence shows that when give a back-up/delayed antibiotic prescriptions:</a:t>
            </a:r>
          </a:p>
          <a:p>
            <a:r>
              <a:rPr lang="en-GB" sz="1900" dirty="0"/>
              <a:t>There was little difference to antibiotic use and patient satisfaction between the different formats of issuing them</a:t>
            </a:r>
          </a:p>
          <a:p>
            <a:r>
              <a:rPr lang="en-GB" sz="1900" dirty="0">
                <a:solidFill>
                  <a:schemeClr val="accent2">
                    <a:lumMod val="75000"/>
                  </a:schemeClr>
                </a:solidFill>
              </a:rPr>
              <a:t>33-39%</a:t>
            </a:r>
            <a:r>
              <a:rPr lang="en-GB" sz="1900" dirty="0"/>
              <a:t> of patients used back-up antibiotics </a:t>
            </a:r>
          </a:p>
          <a:p>
            <a:r>
              <a:rPr lang="en-GB" sz="1900" dirty="0">
                <a:solidFill>
                  <a:schemeClr val="accent2">
                    <a:lumMod val="75000"/>
                  </a:schemeClr>
                </a:solidFill>
              </a:rPr>
              <a:t>Over 74% </a:t>
            </a:r>
            <a:r>
              <a:rPr lang="en-GB" sz="1900" dirty="0"/>
              <a:t>of patients were very satisfied with the way they received the prescription, regardless of which way you issue the prescription. </a:t>
            </a:r>
          </a:p>
          <a:p>
            <a:pPr marL="0" indent="0">
              <a:buNone/>
            </a:pPr>
            <a:endParaRPr lang="en-GB" sz="19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04664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5 ways to issue back-up/delayed prescriptions</a:t>
            </a:r>
          </a:p>
        </p:txBody>
      </p:sp>
    </p:spTree>
    <p:extLst>
      <p:ext uri="{BB962C8B-B14F-4D97-AF65-F5344CB8AC3E}">
        <p14:creationId xmlns:p14="http://schemas.microsoft.com/office/powerpoint/2010/main" val="3189723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430600"/>
              </p:ext>
            </p:extLst>
          </p:nvPr>
        </p:nvGraphicFramePr>
        <p:xfrm>
          <a:off x="457200" y="1988840"/>
          <a:ext cx="807524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423357633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81900196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READ codes (e.g.</a:t>
                      </a:r>
                      <a:r>
                        <a:rPr lang="en-GB" sz="2400" baseline="0" dirty="0" smtClean="0"/>
                        <a:t> EMIS, Vision)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SNOMED</a:t>
                      </a:r>
                      <a:r>
                        <a:rPr lang="en-GB" sz="2400" baseline="0" dirty="0" smtClean="0"/>
                        <a:t> code (</a:t>
                      </a:r>
                      <a:r>
                        <a:rPr lang="en-GB" sz="2400" dirty="0" err="1" smtClean="0"/>
                        <a:t>SystemOne</a:t>
                      </a:r>
                      <a:r>
                        <a:rPr lang="en-GB" sz="2400" dirty="0" smtClean="0"/>
                        <a:t>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238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8BP0 – deferred antibiotic therapy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8CAk – patient advised to delay filling of prescription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err="1"/>
                        <a:t>XxKYH</a:t>
                      </a:r>
                      <a:r>
                        <a:rPr lang="en-GB" sz="2400" dirty="0"/>
                        <a:t> – deferred antibiotic therapy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43334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dirty="0"/>
                        <a:t>Or start</a:t>
                      </a:r>
                      <a:r>
                        <a:rPr lang="en-GB" sz="2400" baseline="0" dirty="0"/>
                        <a:t> typing ‘</a:t>
                      </a:r>
                      <a:r>
                        <a:rPr lang="en-GB" sz="24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deferred antibiotic</a:t>
                      </a:r>
                      <a:r>
                        <a:rPr lang="en-GB" sz="2400" baseline="0" dirty="0"/>
                        <a:t>’ &amp; the code should appear</a:t>
                      </a:r>
                      <a:endParaRPr lang="en-GB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120014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336612" y="620688"/>
            <a:ext cx="8316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Coding back-up/delayed antibiotic prescriptions</a:t>
            </a:r>
          </a:p>
        </p:txBody>
      </p:sp>
    </p:spTree>
    <p:extLst>
      <p:ext uri="{BB962C8B-B14F-4D97-AF65-F5344CB8AC3E}">
        <p14:creationId xmlns:p14="http://schemas.microsoft.com/office/powerpoint/2010/main" val="75522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55" y="1557214"/>
            <a:ext cx="8784976" cy="778098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en-GB" sz="4000" b="1" dirty="0">
                <a:solidFill>
                  <a:prstClr val="black"/>
                </a:solidFill>
                <a:ea typeface="+mn-ea"/>
                <a:cs typeface="+mn-cs"/>
              </a:rP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71" y="2435201"/>
            <a:ext cx="8640960" cy="35140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In which scenarios have you used back-up/delayed prescriptions in our practice?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How have you incorporated examples of how to explain back-up/delayed antibiotic prescriptions to patients in your consultations?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formats to issue back-up/delayed prescription have you used?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Have you coded back-up/delayed antibiotic prescriptions? Should we audit them?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Does anything need to change? E.g. how or when you use back-up/delayed antibiotic prescriptions?</a:t>
            </a:r>
            <a:endParaRPr lang="en-GB" sz="18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213" y="6097168"/>
            <a:ext cx="1550947" cy="7110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67" y="6245232"/>
            <a:ext cx="1956932" cy="535280"/>
          </a:xfrm>
          <a:prstGeom prst="rect">
            <a:avLst/>
          </a:prstGeom>
        </p:spPr>
      </p:pic>
      <p:pic>
        <p:nvPicPr>
          <p:cNvPr id="7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506" y="6114720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21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5519</TotalTime>
  <Words>560</Words>
  <Application>Microsoft Office PowerPoint</Application>
  <PresentationFormat>On-screen Show (4:3)</PresentationFormat>
  <Paragraphs>77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Guidance for Practice Meeting on Discussing Antibiotics</vt:lpstr>
      <vt:lpstr>  Using back-up / delayed antibiotic prescriptions   Antibiotic Optimisation online resources (https://antibioticoptimisation.web.ox.ac.uk/) </vt:lpstr>
      <vt:lpstr>Using back-up/delayed antibiotic prescriptions</vt:lpstr>
      <vt:lpstr>PowerPoint Presentation</vt:lpstr>
      <vt:lpstr>PowerPoint Presentation</vt:lpstr>
      <vt:lpstr>PowerPoint Presentation</vt:lpstr>
      <vt:lpstr>PowerPoint Presentation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Monsey Chan</dc:creator>
  <cp:lastModifiedBy>Aleksandra Borek</cp:lastModifiedBy>
  <cp:revision>189</cp:revision>
  <cp:lastPrinted>2019-07-16T12:20:22Z</cp:lastPrinted>
  <dcterms:created xsi:type="dcterms:W3CDTF">2019-04-15T10:47:34Z</dcterms:created>
  <dcterms:modified xsi:type="dcterms:W3CDTF">2019-10-25T14:06:10Z</dcterms:modified>
</cp:coreProperties>
</file>